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9" r:id="rId3"/>
    <p:sldId id="258" r:id="rId4"/>
    <p:sldId id="259" r:id="rId5"/>
    <p:sldId id="279" r:id="rId6"/>
    <p:sldId id="260" r:id="rId7"/>
    <p:sldId id="261" r:id="rId8"/>
    <p:sldId id="262" r:id="rId9"/>
    <p:sldId id="278" r:id="rId10"/>
    <p:sldId id="264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65" r:id="rId19"/>
    <p:sldId id="268" r:id="rId20"/>
    <p:sldId id="272" r:id="rId21"/>
    <p:sldId id="274" r:id="rId22"/>
    <p:sldId id="273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557"/>
  </p:normalViewPr>
  <p:slideViewPr>
    <p:cSldViewPr snapToGrid="0" snapToObjects="1">
      <p:cViewPr varScale="1">
        <p:scale>
          <a:sx n="107" d="100"/>
          <a:sy n="107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8EC2-48F6-E842-9046-62CD6A8965F4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7849-4649-314A-9FF7-65B3DE0E8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clouds or fog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– Flight Log: clear above, haze below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– Flight Log: very light cirrus above, clear below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– Flight Log: very light cirrus above, clear below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8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– Flight Log: clear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log: clear above, slight haze below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7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</a:t>
            </a:r>
          </a:p>
          <a:p>
            <a:pPr marL="228600" indent="-228600">
              <a:buAutoNum type="alphaUcPeriod"/>
            </a:pPr>
            <a:r>
              <a:rPr lang="en-US" dirty="0"/>
              <a:t>GREEN: flight log: clear above, slight haze below</a:t>
            </a:r>
          </a:p>
          <a:p>
            <a:pPr marL="228600" indent="-228600">
              <a:buAutoNum type="alphaUcPeriod"/>
            </a:pPr>
            <a:r>
              <a:rPr lang="en-US" dirty="0"/>
              <a:t>GREEN: flight log: clear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</a:t>
            </a:r>
          </a:p>
          <a:p>
            <a:pPr marL="228600" indent="-228600">
              <a:buAutoNum type="alphaUcPeriod"/>
            </a:pPr>
            <a:r>
              <a:rPr lang="en-US" dirty="0"/>
              <a:t>YELLOW: flight log: clear but NGDCS issue at end of line</a:t>
            </a:r>
          </a:p>
          <a:p>
            <a:pPr marL="228600" indent="-228600">
              <a:buAutoNum type="alphaUcPeriod"/>
            </a:pPr>
            <a:r>
              <a:rPr lang="en-US" dirty="0"/>
              <a:t>GREEN: flight log: clear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9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</a:t>
            </a:r>
          </a:p>
          <a:p>
            <a:pPr marL="228600" indent="-228600">
              <a:buAutoNum type="alphaUcPeriod"/>
            </a:pPr>
            <a:r>
              <a:rPr lang="en-US" dirty="0"/>
              <a:t>GREEN: flight log: clear but NGDCS issue at end of line</a:t>
            </a:r>
          </a:p>
          <a:p>
            <a:pPr marL="228600" indent="-228600">
              <a:buAutoNum type="alphaUcPeriod"/>
            </a:pPr>
            <a:r>
              <a:rPr lang="en-US" dirty="0"/>
              <a:t>YELLOW for coverage; quality = GREEN; NGCDS issue at end; aborted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84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 </a:t>
            </a:r>
          </a:p>
          <a:p>
            <a:pPr marL="228600" indent="-228600">
              <a:buAutoNum type="alphaUcPeriod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attempt; YELLOW for coverage; quality = GREEN; NGCDS issue; aborted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4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s://avirisng.jpl.nasa.gov/ql/19qlook/ang20190707t195230_geo.jpe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194442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avirisng.jpl.nasa.gov/ql/19qlook/ang20190707t200750_geo.jpe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200027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avirisng.jpl.nasa.gov/ql/19qlook/ang20190707t203417_geo.jpe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201743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virisng.jpl.nasa.gov/ql/19qlook/ang20190707t225214_geo.jpeg" TargetMode="External"/><Relationship Id="rId4" Type="http://schemas.openxmlformats.org/officeDocument/2006/relationships/hyperlink" Target="https://avirisng.jpl.nasa.gov/cgi/flights.cgi?step=view_flightlog&amp;flight_id=ang20190707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https://avirisng.jpl.nasa.gov/ql/19qlook/ang20190707t231539_geo.jpe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230232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virisng.jpl.nasa.gov/ql/19qlook/ang20190707t234959_geo.jpeg" TargetMode="External"/><Relationship Id="rId4" Type="http://schemas.openxmlformats.org/officeDocument/2006/relationships/hyperlink" Target="https://avirisng.jpl.nasa.gov/cgi/flights.cgi?step=view_flightlog&amp;flight_id=ang20190707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s://avirisng.jpl.nasa.gov/ql/19qlook/ang20190708t003752_geo.jpe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8t000356_geo.jpeg" TargetMode="External"/><Relationship Id="rId5" Type="http://schemas.openxmlformats.org/officeDocument/2006/relationships/hyperlink" Target="https://avirisng.jpl.nasa.gov/cgi/flights.cgi?step=view_flightlog&amp;flight_id=ang20190708t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virisng.jpl.nasa.gov/ql/19qlook/ang20190708t002535_geo.jpeg" TargetMode="External"/><Relationship Id="rId4" Type="http://schemas.openxmlformats.org/officeDocument/2006/relationships/hyperlink" Target="https://avirisng.jpl.nasa.gov/cgi/flights.cgi?step=view_flightlog&amp;flight_id=ang20190708t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7 July 2019 (DOY  188) </a:t>
            </a:r>
          </a:p>
          <a:p>
            <a:pPr algn="ctr" eaLnBrk="1" hangingPunct="1"/>
            <a:r>
              <a:rPr lang="en-US" sz="2400" b="1" dirty="0"/>
              <a:t>AVIRIS-NG: Seward Peninsula – Noatak 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6A7440-D841-BF45-9E75-92A487B39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770195" y="-3300340"/>
            <a:ext cx="1828800" cy="1693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851D9-3E93-D445-9D03-5D1F756EB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728322" y="-6093079"/>
            <a:ext cx="1828800" cy="18849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7t194442_geo.jpeg"/>
              </a:rPr>
              <a:t>NGEE_L001_FL188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ang20190707t194442_geo : Council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7t195230_geo.jpeg"/>
              </a:rPr>
              <a:t>NGEE_L002_FL188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ang20190707t195230_geo : Council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Council road seen near middle of the page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Good image of the Council watershed</a:t>
            </a: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031AD-C6B9-154C-A3E4-C0145B430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277393" y="-4781620"/>
            <a:ext cx="1828800" cy="19948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40268-184F-5946-B092-CEB0570D0F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031382" y="-3390681"/>
            <a:ext cx="1828800" cy="13456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7t200027_geo.jpeg"/>
              </a:rPr>
              <a:t>NGEE_L003_FL188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ang20190707t200027_geo : Council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7t200750_geo.jpeg"/>
              </a:rPr>
              <a:t>NGEE_L004_FL188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ang20190707t200750_geo : Council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Council road seen near middle of the page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Good image of Council and its airstrip</a:t>
            </a:r>
          </a:p>
        </p:txBody>
      </p:sp>
    </p:spTree>
    <p:extLst>
      <p:ext uri="{BB962C8B-B14F-4D97-AF65-F5344CB8AC3E}">
        <p14:creationId xmlns:p14="http://schemas.microsoft.com/office/powerpoint/2010/main" val="221640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08F4FF-BAD1-2748-84C0-B6C7873DC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305758" y="2248098"/>
            <a:ext cx="1828800" cy="6004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3E187-30AC-1645-9FE6-312444F45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466569" y="216310"/>
            <a:ext cx="1828800" cy="6326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7t201743_geo.jpeg"/>
              </a:rPr>
              <a:t>AVng_347A-347Z_FL176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ang20190707t201743_geo : CALM, Council flux tower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7t203417_geo.jpeg"/>
              </a:rPr>
              <a:t>AVng_343A-343Z_FL179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ang20190707t203417_geo : Teller Watershed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Significant greening already under way in central Seward Peninsula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Excellent image highlighting the rugged topography of the Teller watershed</a:t>
            </a:r>
          </a:p>
        </p:txBody>
      </p:sp>
    </p:spTree>
    <p:extLst>
      <p:ext uri="{BB962C8B-B14F-4D97-AF65-F5344CB8AC3E}">
        <p14:creationId xmlns:p14="http://schemas.microsoft.com/office/powerpoint/2010/main" val="3918563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FB6767-43A0-2C4C-9C2A-88D836D38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092684" y="-3619997"/>
            <a:ext cx="1828800" cy="17578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4"/>
              </a:rPr>
              <a:t>https://avirisng.jpl.nasa.gov/cgi/flights.cgi?step=view_flightlog&amp;flight_id=ang20190707t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/>
              <a:t>AVng_344A-344Z_FL184 </a:t>
            </a:r>
            <a:r>
              <a:rPr lang="en-US" sz="1600" dirty="0">
                <a:ea typeface="Calibri" charset="0"/>
              </a:rPr>
              <a:t>, 204439: Teller –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transect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5" tooltip="AVIRIS-NG Quicklook: ang20190707t225214_geo.jpeg"/>
              </a:rPr>
              <a:t>AVng_354A-354Z_FL175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ang20190707t225214_geo : </a:t>
            </a:r>
            <a:r>
              <a:rPr lang="en-US" sz="1600" dirty="0" err="1">
                <a:ea typeface="Calibri" charset="0"/>
              </a:rPr>
              <a:t>Noorvik</a:t>
            </a:r>
            <a:r>
              <a:rPr lang="en-US" sz="1600" dirty="0">
                <a:ea typeface="Calibri" charset="0"/>
              </a:rPr>
              <a:t>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In process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Excellent image highlighting the rugged topography of the Teller watershed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0CCA2-EF2B-D446-8B0F-0374E5A26489}"/>
              </a:ext>
            </a:extLst>
          </p:cNvPr>
          <p:cNvSpPr txBox="1"/>
          <p:nvPr/>
        </p:nvSpPr>
        <p:spPr>
          <a:xfrm>
            <a:off x="1857375" y="3043238"/>
            <a:ext cx="204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Purposely left blank</a:t>
            </a:r>
          </a:p>
        </p:txBody>
      </p:sp>
    </p:spTree>
    <p:extLst>
      <p:ext uri="{BB962C8B-B14F-4D97-AF65-F5344CB8AC3E}">
        <p14:creationId xmlns:p14="http://schemas.microsoft.com/office/powerpoint/2010/main" val="97544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8BB3E8-6CC8-BC47-9FC3-6D94E7A05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6237168" y="-11706138"/>
            <a:ext cx="1828800" cy="33938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8F985-20DF-CB4A-8C65-9A1377BB5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4465645" y="-11766861"/>
            <a:ext cx="1828800" cy="30324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7t230232_geo.jpeg"/>
              </a:rPr>
              <a:t>Kotzebue_L006_FL176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ang20190707t230232_geo : Noatak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7t231539_geo.jpeg"/>
              </a:rPr>
              <a:t>Kotzebue_L005_FL176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ang20190707t231539_geo : Noatak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Patches of greening and unproductive land surface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Excellent image with bright blue Noatak River colors</a:t>
            </a:r>
          </a:p>
        </p:txBody>
      </p:sp>
    </p:spTree>
    <p:extLst>
      <p:ext uri="{BB962C8B-B14F-4D97-AF65-F5344CB8AC3E}">
        <p14:creationId xmlns:p14="http://schemas.microsoft.com/office/powerpoint/2010/main" val="40529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CAC632-3DAD-4746-945C-676C90006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4654345" y="-10161840"/>
            <a:ext cx="1828800" cy="3070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4"/>
              </a:rPr>
              <a:t>https://avirisng.jpl.nasa.gov/cgi/flights.cgi?step=view_flightlog&amp;flight_id=ang20190707t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/>
              <a:t>Kotzebue_L004_FL176 </a:t>
            </a:r>
            <a:r>
              <a:rPr lang="en-US" sz="1600" dirty="0">
                <a:ea typeface="Calibri" charset="0"/>
              </a:rPr>
              <a:t>, 232840: Noatak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5" tooltip="AVIRIS-NG Quicklook: ang20190707t234959_geo.jpeg"/>
              </a:rPr>
              <a:t>Kotzebue_L003_FL176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ang20190707t234959_geo: Noatak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In process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Excellent image with bright blue Noatak River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345E0-F1AE-504F-934F-64DF5C2B2B4F}"/>
              </a:ext>
            </a:extLst>
          </p:cNvPr>
          <p:cNvSpPr txBox="1"/>
          <p:nvPr/>
        </p:nvSpPr>
        <p:spPr>
          <a:xfrm>
            <a:off x="1857375" y="3043238"/>
            <a:ext cx="2042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 in process</a:t>
            </a:r>
          </a:p>
          <a:p>
            <a:pPr algn="ctr"/>
            <a:r>
              <a:rPr lang="en-US" dirty="0"/>
              <a:t>Purposely left blank</a:t>
            </a:r>
          </a:p>
        </p:txBody>
      </p:sp>
    </p:spTree>
    <p:extLst>
      <p:ext uri="{BB962C8B-B14F-4D97-AF65-F5344CB8AC3E}">
        <p14:creationId xmlns:p14="http://schemas.microsoft.com/office/powerpoint/2010/main" val="191799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3D4D75-00E5-0845-9032-C10A83EE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5321777" y="-10781387"/>
            <a:ext cx="1828800" cy="32036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0DAE8-DB8D-D74E-B39F-A3B8D9B4A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6752292" y="-14054026"/>
            <a:ext cx="1828800" cy="34897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https://avirisng.jpl.nasa.gov/cgi/flights.cgi?step=view_flightlog&amp;flight_id=ang20190708t</a:t>
            </a:r>
            <a:r>
              <a:rPr lang="en-US" sz="1600" dirty="0"/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8t000356_geo.jpeg"/>
              </a:rPr>
              <a:t>Kotzebue_L002_FL176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ang20190708t000356_geo : Noatak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8t003752_geo.jpeg"/>
              </a:rPr>
              <a:t>Kotzebue_L001_FL176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ang20190708t003752_geo : Noatak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Excellent image 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Excellent image; some processing errors at very end of swath</a:t>
            </a:r>
          </a:p>
        </p:txBody>
      </p:sp>
    </p:spTree>
    <p:extLst>
      <p:ext uri="{BB962C8B-B14F-4D97-AF65-F5344CB8AC3E}">
        <p14:creationId xmlns:p14="http://schemas.microsoft.com/office/powerpoint/2010/main" val="158615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B3CF3B-31F7-824A-A6BD-91DBE26652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709145" y="-4019670"/>
            <a:ext cx="1828800" cy="14811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b="1" u="sng" dirty="0">
                <a:hlinkClick r:id="rId4"/>
              </a:rPr>
              <a:t>https://avirisng.jpl.nasa.gov/cgi/flights.cgi?step=view_flightlog&amp;flight_id=ang20190708t</a:t>
            </a:r>
            <a:r>
              <a:rPr lang="en-US" sz="1600" dirty="0"/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8t002535_geo.jpeg"/>
              </a:rPr>
              <a:t>Kotzebue_L001_FL176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ang20190708t002535_geo : Noatak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780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aborted – computer issue</a:t>
            </a:r>
          </a:p>
        </p:txBody>
      </p:sp>
    </p:spTree>
    <p:extLst>
      <p:ext uri="{BB962C8B-B14F-4D97-AF65-F5344CB8AC3E}">
        <p14:creationId xmlns:p14="http://schemas.microsoft.com/office/powerpoint/2010/main" val="234136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B075D-7C9E-AB47-9DE6-149EC0F60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240" cy="6739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2D901-E7AE-BE49-B9B6-265F82250ADD}"/>
              </a:ext>
            </a:extLst>
          </p:cNvPr>
          <p:cNvSpPr txBox="1"/>
          <p:nvPr/>
        </p:nvSpPr>
        <p:spPr>
          <a:xfrm>
            <a:off x="897598" y="1139824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FAA Camera Locations</a:t>
            </a:r>
          </a:p>
        </p:txBody>
      </p:sp>
    </p:spTree>
    <p:extLst>
      <p:ext uri="{BB962C8B-B14F-4D97-AF65-F5344CB8AC3E}">
        <p14:creationId xmlns:p14="http://schemas.microsoft.com/office/powerpoint/2010/main" val="3911374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7 July 2019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S Wilson (PIC), C McCann,  M Eastwood, M </a:t>
            </a:r>
            <a:r>
              <a:rPr lang="en-US" sz="1800" dirty="0" err="1">
                <a:solidFill>
                  <a:prstClr val="black"/>
                </a:solidFill>
              </a:rPr>
              <a:t>Helmlinger</a:t>
            </a:r>
            <a:r>
              <a:rPr lang="en-US" sz="1800" dirty="0">
                <a:solidFill>
                  <a:prstClr val="black"/>
                </a:solidFill>
              </a:rPr>
              <a:t>, J Chapman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442078-EF2E-6D48-BB81-5BA78B7C39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F2A4A1-A8BD-3C41-8094-E5B2314758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541ECE-3985-434C-8B81-0735F8EA74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8F78D5-C1CE-6C4F-B083-6386F0594D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590793" y="3598625"/>
            <a:ext cx="380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Nome (POME) – 1227 AKDT/2027 UTC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6034376" y="3461885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03740" y="348048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4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714CD-E702-4E4C-9159-CFE7A4787B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2" y="229034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3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694602" y="3598625"/>
            <a:ext cx="401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White Mountain – 1233 AKDT/2033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740834" y="3480482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03740" y="348048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4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52C6-1AF9-8F4F-988E-A5B755AD78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9" y="24116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96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42162" y="3598625"/>
            <a:ext cx="350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Teller (TER) – 1239 AKDT/2039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740834" y="3480482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919628" y="3461885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6034376" y="6205085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B82C3-8BF9-5248-8098-82CCF9131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24116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574983" y="3598625"/>
            <a:ext cx="377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Noatak (WTK) – 1458 AKDT/2258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6034376" y="3480482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03740" y="3461885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825916" y="6259190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4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45421-983E-044D-983A-50BB89C0FC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23" y="24116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877" y="1292808"/>
            <a:ext cx="3657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36051A-4394-B646-9FA4-5B7A66F2DB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E7D4DE-7E9C-9940-93A4-B5DB13A04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877" y="4088091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699667" y="3598625"/>
            <a:ext cx="402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Kotzebue (POTZ) – 1330 AKDT/2130 UTC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770907" y="348048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937272" y="3461885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21384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6034376" y="6205085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4D5FF-3259-6440-8C8D-2F6F5A6B83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20" y="24116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13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48120" y="3598625"/>
            <a:ext cx="352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Kiana (IAN) – 1458 AKDT/2258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6034376" y="3480482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825916" y="3461885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919628" y="6259190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993083" y="6205085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01788-9053-5843-9C63-187AD03373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24116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Severe clear over the Seward Peninsula and Noatak Delta</a:t>
            </a:r>
          </a:p>
          <a:p>
            <a:r>
              <a:rPr lang="en-US" sz="2000" dirty="0"/>
              <a:t>NGEE-Arctic team in the field at Seward Peninsula sites obtaining simultaneous ground truth spectra and vegetation data</a:t>
            </a:r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DF01-9839-444D-BB47-9B3B5C6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5E8DB-CBF1-F74E-899A-9B859F8DDF7D}"/>
              </a:ext>
            </a:extLst>
          </p:cNvPr>
          <p:cNvSpPr txBox="1"/>
          <p:nvPr/>
        </p:nvSpPr>
        <p:spPr>
          <a:xfrm>
            <a:off x="5345433" y="3982675"/>
            <a:ext cx="1798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Herschel Island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0698A-00BD-3042-BBD0-6B6058AD66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519" y="1371600"/>
            <a:ext cx="5943600" cy="445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7AA6D-228D-6E46-965F-800BE3C3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DEE-BC3E-8945-B7BC-3CEDC3F8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97FE4-6F63-1240-90CD-62A0C5F642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0" y="1314449"/>
            <a:ext cx="36576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71B02-600C-0F49-87D0-8E141421E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0" y="4114800"/>
            <a:ext cx="3657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42E799-BD48-5241-BCF3-F06E9DFCBD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5" y="4100513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816B7-3375-BB44-8FA7-6A67D89BF6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589" y="4114800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6FAF58-75EF-6C43-9BB1-D91E1CFF8E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589" y="1314449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62B-84F6-1D4C-A800-30BB0C9CAB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5" y="131444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9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E8820-38E6-E240-A91B-71542DB8C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43" y="1237622"/>
            <a:ext cx="54864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116E8-20E2-1249-A49E-447DE339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83" y="1237622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8145175" y="4931531"/>
            <a:ext cx="119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IR 2117Z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2116500" y="4843678"/>
            <a:ext cx="114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Vis 2117Z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378081" y="2115432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6334539" y="2127306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A4E598-27E6-B247-8A28-48C824B5B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85"/>
            <a:ext cx="12207240" cy="7101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62C1C-06A6-894C-B945-68D6A7E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38EA7-2500-6F4B-A6FF-90199DF3B68F}"/>
              </a:ext>
            </a:extLst>
          </p:cNvPr>
          <p:cNvSpPr txBox="1"/>
          <p:nvPr/>
        </p:nvSpPr>
        <p:spPr>
          <a:xfrm rot="-5400000">
            <a:off x="1186264" y="2751884"/>
            <a:ext cx="16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As-Flown 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1A5DA-F8CC-3C47-A5D7-BB08DE5DB97E}"/>
              </a:ext>
            </a:extLst>
          </p:cNvPr>
          <p:cNvSpPr txBox="1"/>
          <p:nvPr/>
        </p:nvSpPr>
        <p:spPr>
          <a:xfrm>
            <a:off x="5188948" y="355332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38171-FF87-2D44-B09A-3D8684D6EA39}"/>
              </a:ext>
            </a:extLst>
          </p:cNvPr>
          <p:cNvSpPr txBox="1"/>
          <p:nvPr/>
        </p:nvSpPr>
        <p:spPr>
          <a:xfrm>
            <a:off x="4850554" y="163086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2</a:t>
            </a:r>
          </a:p>
        </p:txBody>
      </p:sp>
    </p:spTree>
    <p:extLst>
      <p:ext uri="{BB962C8B-B14F-4D97-AF65-F5344CB8AC3E}">
        <p14:creationId xmlns:p14="http://schemas.microsoft.com/office/powerpoint/2010/main" val="402900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01EBBC-4791-F645-9EFE-8039A2CA8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99" y="1300164"/>
            <a:ext cx="6706384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1E0FD6-5321-A54A-8B8A-5467E1588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912" y="1300164"/>
            <a:ext cx="596265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6765095" y="1752334"/>
            <a:ext cx="2369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Seward Peninsula Area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B4D5F-6D1F-404A-ADA2-FD3079554996}"/>
              </a:ext>
            </a:extLst>
          </p:cNvPr>
          <p:cNvSpPr txBox="1"/>
          <p:nvPr/>
        </p:nvSpPr>
        <p:spPr>
          <a:xfrm>
            <a:off x="847900" y="1752334"/>
            <a:ext cx="208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Seward Peninsula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Flight Lines</a:t>
            </a:r>
          </a:p>
        </p:txBody>
      </p:sp>
    </p:spTree>
    <p:extLst>
      <p:ext uri="{BB962C8B-B14F-4D97-AF65-F5344CB8AC3E}">
        <p14:creationId xmlns:p14="http://schemas.microsoft.com/office/powerpoint/2010/main" val="338613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91EFEA-9B53-2846-93AE-48F107E39D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241" y="1312040"/>
            <a:ext cx="5281763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61222F-9BC5-B14D-B790-E6D0C9D920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508" y="1312040"/>
            <a:ext cx="5490084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6850188" y="5597163"/>
            <a:ext cx="1602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Noatak Delta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B4D5F-6D1F-404A-ADA2-FD3079554996}"/>
              </a:ext>
            </a:extLst>
          </p:cNvPr>
          <p:cNvSpPr txBox="1"/>
          <p:nvPr/>
        </p:nvSpPr>
        <p:spPr>
          <a:xfrm>
            <a:off x="1365216" y="5597163"/>
            <a:ext cx="208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Noatak Delta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Flight Lines</a:t>
            </a:r>
          </a:p>
        </p:txBody>
      </p:sp>
    </p:spTree>
    <p:extLst>
      <p:ext uri="{BB962C8B-B14F-4D97-AF65-F5344CB8AC3E}">
        <p14:creationId xmlns:p14="http://schemas.microsoft.com/office/powerpoint/2010/main" val="146969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4411</TotalTime>
  <Words>1122</Words>
  <Application>Microsoft Macintosh PowerPoint</Application>
  <PresentationFormat>Widescreen</PresentationFormat>
  <Paragraphs>200</Paragraphs>
  <Slides>25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PowerPoint Presentation</vt:lpstr>
      <vt:lpstr>PowerPoint Presentation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  <vt:lpstr>7 July 2019/DOY 188 Seward Peninsula – Noatak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89</cp:revision>
  <dcterms:created xsi:type="dcterms:W3CDTF">2019-07-01T20:11:14Z</dcterms:created>
  <dcterms:modified xsi:type="dcterms:W3CDTF">2019-08-06T17:34:00Z</dcterms:modified>
</cp:coreProperties>
</file>